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363" r:id="rId6"/>
    <p:sldId id="368" r:id="rId7"/>
    <p:sldId id="373" r:id="rId8"/>
    <p:sldId id="374" r:id="rId9"/>
    <p:sldId id="375" r:id="rId10"/>
    <p:sldId id="376" r:id="rId11"/>
    <p:sldId id="378" r:id="rId12"/>
    <p:sldId id="377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94494E-A67B-C2F9-10D7-02C30EFA3F35}" v="25" dt="2023-06-12T05:40:21.979"/>
    <p1510:client id="{488F60DE-96AA-4B38-A4CC-84E4E9440082}" v="1519" dt="2023-06-09T08:27:56.4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68" d="100"/>
          <a:sy n="68" d="100"/>
        </p:scale>
        <p:origin x="516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B8EBF2-1C55-4D07-920C-253FDB92F63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0BDB2AC-6926-4458-ACD1-4B67A044AE14}">
      <dgm:prSet phldrT="[Text]"/>
      <dgm:spPr/>
      <dgm:t>
        <a:bodyPr/>
        <a:lstStyle/>
        <a:p>
          <a:r>
            <a:rPr lang="en-US" dirty="0"/>
            <a:t>Store and Forward</a:t>
          </a:r>
        </a:p>
      </dgm:t>
    </dgm:pt>
    <dgm:pt modelId="{18E4DB2E-2A73-4A72-BA2B-72434ED836B4}" type="parTrans" cxnId="{FAD98066-B2C3-47E0-BF52-9F85E40D1AB1}">
      <dgm:prSet/>
      <dgm:spPr/>
      <dgm:t>
        <a:bodyPr/>
        <a:lstStyle/>
        <a:p>
          <a:endParaRPr lang="en-US"/>
        </a:p>
      </dgm:t>
    </dgm:pt>
    <dgm:pt modelId="{CCE9ABDA-72B5-40BE-BF15-38B8AD4F2DBB}" type="sibTrans" cxnId="{FAD98066-B2C3-47E0-BF52-9F85E40D1AB1}">
      <dgm:prSet/>
      <dgm:spPr/>
      <dgm:t>
        <a:bodyPr/>
        <a:lstStyle/>
        <a:p>
          <a:endParaRPr lang="en-US"/>
        </a:p>
      </dgm:t>
    </dgm:pt>
    <dgm:pt modelId="{A2C30D34-99BA-463E-B981-6451D77CD52A}">
      <dgm:prSet phldrT="[Text]"/>
      <dgm:spPr/>
      <dgm:t>
        <a:bodyPr/>
        <a:lstStyle/>
        <a:p>
          <a:r>
            <a:rPr lang="en-US" dirty="0"/>
            <a:t>GNSS Independent operation</a:t>
          </a:r>
        </a:p>
      </dgm:t>
    </dgm:pt>
    <dgm:pt modelId="{24DBD49A-802C-4B30-B6BA-1725BB8909A7}" type="parTrans" cxnId="{6CC93751-8064-4A25-82D1-812802018536}">
      <dgm:prSet/>
      <dgm:spPr/>
      <dgm:t>
        <a:bodyPr/>
        <a:lstStyle/>
        <a:p>
          <a:endParaRPr lang="en-US"/>
        </a:p>
      </dgm:t>
    </dgm:pt>
    <dgm:pt modelId="{C2E551C3-31DC-4277-8A58-C7BFAB3E49D6}" type="sibTrans" cxnId="{6CC93751-8064-4A25-82D1-812802018536}">
      <dgm:prSet/>
      <dgm:spPr/>
      <dgm:t>
        <a:bodyPr/>
        <a:lstStyle/>
        <a:p>
          <a:endParaRPr lang="en-US"/>
        </a:p>
      </dgm:t>
    </dgm:pt>
    <dgm:pt modelId="{3CDE2E04-0538-42BB-830A-A9696370CBCE}">
      <dgm:prSet phldrT="[Text]"/>
      <dgm:spPr/>
      <dgm:t>
        <a:bodyPr/>
        <a:lstStyle/>
        <a:p>
          <a:r>
            <a:rPr lang="en-US" dirty="0"/>
            <a:t>5GC supporting IoT NTN</a:t>
          </a:r>
        </a:p>
      </dgm:t>
    </dgm:pt>
    <dgm:pt modelId="{FAD6F4E8-8A0D-4ACA-AEB0-DEAE38AFB9E4}" type="parTrans" cxnId="{6AA94DC3-0B2C-490F-A09D-C1B490823728}">
      <dgm:prSet/>
      <dgm:spPr/>
      <dgm:t>
        <a:bodyPr/>
        <a:lstStyle/>
        <a:p>
          <a:endParaRPr lang="en-US"/>
        </a:p>
      </dgm:t>
    </dgm:pt>
    <dgm:pt modelId="{5569FC8D-B11A-4029-898D-61415A4B293B}" type="sibTrans" cxnId="{6AA94DC3-0B2C-490F-A09D-C1B490823728}">
      <dgm:prSet/>
      <dgm:spPr/>
      <dgm:t>
        <a:bodyPr/>
        <a:lstStyle/>
        <a:p>
          <a:endParaRPr lang="en-US"/>
        </a:p>
      </dgm:t>
    </dgm:pt>
    <dgm:pt modelId="{4424952D-FEBA-42A8-990E-5EDDF3DF7CC9}">
      <dgm:prSet phldrT="[Text]"/>
      <dgm:spPr/>
      <dgm:t>
        <a:bodyPr/>
        <a:lstStyle/>
        <a:p>
          <a:r>
            <a:rPr lang="en-150" dirty="0"/>
            <a:t>UE-Sat-UE Communication</a:t>
          </a:r>
          <a:endParaRPr lang="en-US" dirty="0"/>
        </a:p>
      </dgm:t>
    </dgm:pt>
    <dgm:pt modelId="{4763268F-4BA2-49CB-95B4-AAACD60B0417}" type="parTrans" cxnId="{383C7820-D3D8-490A-ADF8-3EA6E0B1D101}">
      <dgm:prSet/>
      <dgm:spPr/>
      <dgm:t>
        <a:bodyPr/>
        <a:lstStyle/>
        <a:p>
          <a:endParaRPr lang="en-US"/>
        </a:p>
      </dgm:t>
    </dgm:pt>
    <dgm:pt modelId="{748A1C34-AE08-4F6E-A768-CFA5FF99BD6C}" type="sibTrans" cxnId="{383C7820-D3D8-490A-ADF8-3EA6E0B1D101}">
      <dgm:prSet/>
      <dgm:spPr/>
      <dgm:t>
        <a:bodyPr/>
        <a:lstStyle/>
        <a:p>
          <a:endParaRPr lang="en-US"/>
        </a:p>
      </dgm:t>
    </dgm:pt>
    <dgm:pt modelId="{18CB9BB0-9882-4CA2-8CB3-20F2A5EE99FB}">
      <dgm:prSet phldrT="[Text]"/>
      <dgm:spPr/>
      <dgm:t>
        <a:bodyPr/>
        <a:lstStyle/>
        <a:p>
          <a:r>
            <a:rPr lang="en-150" dirty="0"/>
            <a:t>Quality of Service management for NTN systems</a:t>
          </a:r>
          <a:endParaRPr lang="en-US" dirty="0"/>
        </a:p>
      </dgm:t>
    </dgm:pt>
    <dgm:pt modelId="{614D02AD-8659-464A-B4EA-2429E445495F}" type="parTrans" cxnId="{1C1765C5-4ECB-46D4-BFFE-DCF1B3BAA846}">
      <dgm:prSet/>
      <dgm:spPr/>
      <dgm:t>
        <a:bodyPr/>
        <a:lstStyle/>
        <a:p>
          <a:endParaRPr lang="en-US"/>
        </a:p>
      </dgm:t>
    </dgm:pt>
    <dgm:pt modelId="{3C02AE63-A8B1-4827-9236-7F905EB8568C}" type="sibTrans" cxnId="{1C1765C5-4ECB-46D4-BFFE-DCF1B3BAA846}">
      <dgm:prSet/>
      <dgm:spPr/>
      <dgm:t>
        <a:bodyPr/>
        <a:lstStyle/>
        <a:p>
          <a:endParaRPr lang="en-US"/>
        </a:p>
      </dgm:t>
    </dgm:pt>
    <dgm:pt modelId="{4B4C558D-F95F-48E9-8F0A-D2715C438E50}">
      <dgm:prSet phldrT="[Text]"/>
      <dgm:spPr/>
      <dgm:t>
        <a:bodyPr/>
        <a:lstStyle/>
        <a:p>
          <a:r>
            <a:rPr lang="en-150" dirty="0"/>
            <a:t>Regenerative Payload</a:t>
          </a:r>
          <a:endParaRPr lang="en-US" dirty="0"/>
        </a:p>
      </dgm:t>
    </dgm:pt>
    <dgm:pt modelId="{AFC40628-0450-4F18-9841-335207284B5E}" type="parTrans" cxnId="{AB8A7280-F300-433F-97AD-12DE88CE3F79}">
      <dgm:prSet/>
      <dgm:spPr/>
      <dgm:t>
        <a:bodyPr/>
        <a:lstStyle/>
        <a:p>
          <a:endParaRPr lang="en-US"/>
        </a:p>
      </dgm:t>
    </dgm:pt>
    <dgm:pt modelId="{9DB16D49-4A37-4A04-87A2-FD303D3389A8}" type="sibTrans" cxnId="{AB8A7280-F300-433F-97AD-12DE88CE3F79}">
      <dgm:prSet/>
      <dgm:spPr/>
      <dgm:t>
        <a:bodyPr/>
        <a:lstStyle/>
        <a:p>
          <a:endParaRPr lang="en-US"/>
        </a:p>
      </dgm:t>
    </dgm:pt>
    <dgm:pt modelId="{8944186B-20B2-492B-A19F-D87059308920}" type="pres">
      <dgm:prSet presAssocID="{88B8EBF2-1C55-4D07-920C-253FDB92F63B}" presName="linear" presStyleCnt="0">
        <dgm:presLayoutVars>
          <dgm:dir/>
          <dgm:animLvl val="lvl"/>
          <dgm:resizeHandles val="exact"/>
        </dgm:presLayoutVars>
      </dgm:prSet>
      <dgm:spPr/>
    </dgm:pt>
    <dgm:pt modelId="{6996520D-BB00-436A-BA47-7B9B4A4747AB}" type="pres">
      <dgm:prSet presAssocID="{4B4C558D-F95F-48E9-8F0A-D2715C438E50}" presName="parentLin" presStyleCnt="0"/>
      <dgm:spPr/>
    </dgm:pt>
    <dgm:pt modelId="{9978A122-47DD-4CC9-AFA9-D0200EE77563}" type="pres">
      <dgm:prSet presAssocID="{4B4C558D-F95F-48E9-8F0A-D2715C438E50}" presName="parentLeftMargin" presStyleLbl="node1" presStyleIdx="0" presStyleCnt="6"/>
      <dgm:spPr/>
    </dgm:pt>
    <dgm:pt modelId="{12D42C96-1427-46E3-9D1E-A82CA2A9BA76}" type="pres">
      <dgm:prSet presAssocID="{4B4C558D-F95F-48E9-8F0A-D2715C438E50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F45DB094-1AB1-4E26-90E8-14AFBDC8F4C4}" type="pres">
      <dgm:prSet presAssocID="{4B4C558D-F95F-48E9-8F0A-D2715C438E50}" presName="negativeSpace" presStyleCnt="0"/>
      <dgm:spPr/>
    </dgm:pt>
    <dgm:pt modelId="{B89CA684-3943-449E-8FAB-54D68A7746E5}" type="pres">
      <dgm:prSet presAssocID="{4B4C558D-F95F-48E9-8F0A-D2715C438E50}" presName="childText" presStyleLbl="conFgAcc1" presStyleIdx="0" presStyleCnt="6">
        <dgm:presLayoutVars>
          <dgm:bulletEnabled val="1"/>
        </dgm:presLayoutVars>
      </dgm:prSet>
      <dgm:spPr/>
    </dgm:pt>
    <dgm:pt modelId="{5732E63F-842C-4265-BBEE-147CD31F7B8F}" type="pres">
      <dgm:prSet presAssocID="{9DB16D49-4A37-4A04-87A2-FD303D3389A8}" presName="spaceBetweenRectangles" presStyleCnt="0"/>
      <dgm:spPr/>
    </dgm:pt>
    <dgm:pt modelId="{49F4EB8D-4EC9-49E5-8C8C-46CBB6EA0C06}" type="pres">
      <dgm:prSet presAssocID="{90BDB2AC-6926-4458-ACD1-4B67A044AE14}" presName="parentLin" presStyleCnt="0"/>
      <dgm:spPr/>
    </dgm:pt>
    <dgm:pt modelId="{5C19F9A6-A20C-4510-B781-84DDADDCFC11}" type="pres">
      <dgm:prSet presAssocID="{90BDB2AC-6926-4458-ACD1-4B67A044AE14}" presName="parentLeftMargin" presStyleLbl="node1" presStyleIdx="0" presStyleCnt="6"/>
      <dgm:spPr/>
    </dgm:pt>
    <dgm:pt modelId="{40BF232D-E985-4167-841D-51920EB187EE}" type="pres">
      <dgm:prSet presAssocID="{90BDB2AC-6926-4458-ACD1-4B67A044AE14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E9ABAF89-A5AA-4C6B-AB8C-F1D0DC565D68}" type="pres">
      <dgm:prSet presAssocID="{90BDB2AC-6926-4458-ACD1-4B67A044AE14}" presName="negativeSpace" presStyleCnt="0"/>
      <dgm:spPr/>
    </dgm:pt>
    <dgm:pt modelId="{DCE992FF-69C4-4437-810F-1035489F9095}" type="pres">
      <dgm:prSet presAssocID="{90BDB2AC-6926-4458-ACD1-4B67A044AE14}" presName="childText" presStyleLbl="conFgAcc1" presStyleIdx="1" presStyleCnt="6">
        <dgm:presLayoutVars>
          <dgm:bulletEnabled val="1"/>
        </dgm:presLayoutVars>
      </dgm:prSet>
      <dgm:spPr/>
    </dgm:pt>
    <dgm:pt modelId="{4B62E222-6F17-46B7-BE93-94624CBCB883}" type="pres">
      <dgm:prSet presAssocID="{CCE9ABDA-72B5-40BE-BF15-38B8AD4F2DBB}" presName="spaceBetweenRectangles" presStyleCnt="0"/>
      <dgm:spPr/>
    </dgm:pt>
    <dgm:pt modelId="{67825C1F-1E68-43C4-843B-2A5C79F04031}" type="pres">
      <dgm:prSet presAssocID="{4424952D-FEBA-42A8-990E-5EDDF3DF7CC9}" presName="parentLin" presStyleCnt="0"/>
      <dgm:spPr/>
    </dgm:pt>
    <dgm:pt modelId="{C4BEE015-CDC7-40CC-897B-C8DABDD45840}" type="pres">
      <dgm:prSet presAssocID="{4424952D-FEBA-42A8-990E-5EDDF3DF7CC9}" presName="parentLeftMargin" presStyleLbl="node1" presStyleIdx="1" presStyleCnt="6"/>
      <dgm:spPr/>
    </dgm:pt>
    <dgm:pt modelId="{6C2AF424-52F0-4D7A-B333-9246FB1BE2B4}" type="pres">
      <dgm:prSet presAssocID="{4424952D-FEBA-42A8-990E-5EDDF3DF7CC9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9DBFEDDB-7085-4F06-B28E-C11BC1F15A69}" type="pres">
      <dgm:prSet presAssocID="{4424952D-FEBA-42A8-990E-5EDDF3DF7CC9}" presName="negativeSpace" presStyleCnt="0"/>
      <dgm:spPr/>
    </dgm:pt>
    <dgm:pt modelId="{A2D42B81-1683-40EA-BAF8-BCBC5F7FEADE}" type="pres">
      <dgm:prSet presAssocID="{4424952D-FEBA-42A8-990E-5EDDF3DF7CC9}" presName="childText" presStyleLbl="conFgAcc1" presStyleIdx="2" presStyleCnt="6">
        <dgm:presLayoutVars>
          <dgm:bulletEnabled val="1"/>
        </dgm:presLayoutVars>
      </dgm:prSet>
      <dgm:spPr/>
    </dgm:pt>
    <dgm:pt modelId="{E7A6B794-3DEC-44CA-A905-5DF2BEDBC6C0}" type="pres">
      <dgm:prSet presAssocID="{748A1C34-AE08-4F6E-A768-CFA5FF99BD6C}" presName="spaceBetweenRectangles" presStyleCnt="0"/>
      <dgm:spPr/>
    </dgm:pt>
    <dgm:pt modelId="{CBB62E7D-7E55-41F9-A20C-7D02F1444914}" type="pres">
      <dgm:prSet presAssocID="{A2C30D34-99BA-463E-B981-6451D77CD52A}" presName="parentLin" presStyleCnt="0"/>
      <dgm:spPr/>
    </dgm:pt>
    <dgm:pt modelId="{664C98A7-E2A3-4296-A807-6CE53CE7A232}" type="pres">
      <dgm:prSet presAssocID="{A2C30D34-99BA-463E-B981-6451D77CD52A}" presName="parentLeftMargin" presStyleLbl="node1" presStyleIdx="2" presStyleCnt="6"/>
      <dgm:spPr/>
    </dgm:pt>
    <dgm:pt modelId="{42961461-3071-4405-8860-3960C52E3CB3}" type="pres">
      <dgm:prSet presAssocID="{A2C30D34-99BA-463E-B981-6451D77CD52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8301C76A-223D-4513-9237-257FF11BB996}" type="pres">
      <dgm:prSet presAssocID="{A2C30D34-99BA-463E-B981-6451D77CD52A}" presName="negativeSpace" presStyleCnt="0"/>
      <dgm:spPr/>
    </dgm:pt>
    <dgm:pt modelId="{06A7FA26-0F8C-4270-8164-6AEF2272D975}" type="pres">
      <dgm:prSet presAssocID="{A2C30D34-99BA-463E-B981-6451D77CD52A}" presName="childText" presStyleLbl="conFgAcc1" presStyleIdx="3" presStyleCnt="6">
        <dgm:presLayoutVars>
          <dgm:bulletEnabled val="1"/>
        </dgm:presLayoutVars>
      </dgm:prSet>
      <dgm:spPr/>
    </dgm:pt>
    <dgm:pt modelId="{06BA0B30-E990-4981-8198-6F1BFD1F1E8F}" type="pres">
      <dgm:prSet presAssocID="{C2E551C3-31DC-4277-8A58-C7BFAB3E49D6}" presName="spaceBetweenRectangles" presStyleCnt="0"/>
      <dgm:spPr/>
    </dgm:pt>
    <dgm:pt modelId="{1BA993C4-36A9-40A8-A2B6-C7224E93D54D}" type="pres">
      <dgm:prSet presAssocID="{3CDE2E04-0538-42BB-830A-A9696370CBCE}" presName="parentLin" presStyleCnt="0"/>
      <dgm:spPr/>
    </dgm:pt>
    <dgm:pt modelId="{C2DEF7B2-62A3-41E4-9EC2-3D322238F622}" type="pres">
      <dgm:prSet presAssocID="{3CDE2E04-0538-42BB-830A-A9696370CBCE}" presName="parentLeftMargin" presStyleLbl="node1" presStyleIdx="3" presStyleCnt="6"/>
      <dgm:spPr/>
    </dgm:pt>
    <dgm:pt modelId="{49FF6283-CA73-4B92-AF0D-42EC2E9074E6}" type="pres">
      <dgm:prSet presAssocID="{3CDE2E04-0538-42BB-830A-A9696370CBCE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46C1E7B5-5F2E-4881-9F0E-E6D8A9619943}" type="pres">
      <dgm:prSet presAssocID="{3CDE2E04-0538-42BB-830A-A9696370CBCE}" presName="negativeSpace" presStyleCnt="0"/>
      <dgm:spPr/>
    </dgm:pt>
    <dgm:pt modelId="{79BC7593-E679-4B22-B1E3-66CC68BE0F67}" type="pres">
      <dgm:prSet presAssocID="{3CDE2E04-0538-42BB-830A-A9696370CBCE}" presName="childText" presStyleLbl="conFgAcc1" presStyleIdx="4" presStyleCnt="6">
        <dgm:presLayoutVars>
          <dgm:bulletEnabled val="1"/>
        </dgm:presLayoutVars>
      </dgm:prSet>
      <dgm:spPr/>
    </dgm:pt>
    <dgm:pt modelId="{DAA3DB81-698C-4548-B42B-9DB2F150D306}" type="pres">
      <dgm:prSet presAssocID="{5569FC8D-B11A-4029-898D-61415A4B293B}" presName="spaceBetweenRectangles" presStyleCnt="0"/>
      <dgm:spPr/>
    </dgm:pt>
    <dgm:pt modelId="{42445C90-0624-4D31-B6A6-FB92729C030C}" type="pres">
      <dgm:prSet presAssocID="{18CB9BB0-9882-4CA2-8CB3-20F2A5EE99FB}" presName="parentLin" presStyleCnt="0"/>
      <dgm:spPr/>
    </dgm:pt>
    <dgm:pt modelId="{41A214AB-EA18-491D-AAF0-3EC8B33F3202}" type="pres">
      <dgm:prSet presAssocID="{18CB9BB0-9882-4CA2-8CB3-20F2A5EE99FB}" presName="parentLeftMargin" presStyleLbl="node1" presStyleIdx="4" presStyleCnt="6"/>
      <dgm:spPr/>
    </dgm:pt>
    <dgm:pt modelId="{4D52BC7F-F584-4386-A2FD-4B7C8E6371D6}" type="pres">
      <dgm:prSet presAssocID="{18CB9BB0-9882-4CA2-8CB3-20F2A5EE99FB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A6F8549E-2821-427E-BC70-5D2272A89EAD}" type="pres">
      <dgm:prSet presAssocID="{18CB9BB0-9882-4CA2-8CB3-20F2A5EE99FB}" presName="negativeSpace" presStyleCnt="0"/>
      <dgm:spPr/>
    </dgm:pt>
    <dgm:pt modelId="{0691849F-7646-48B8-A4A9-27B9FD417AE2}" type="pres">
      <dgm:prSet presAssocID="{18CB9BB0-9882-4CA2-8CB3-20F2A5EE99FB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0005280F-C9FE-4A4F-92EC-0572F751782F}" type="presOf" srcId="{4B4C558D-F95F-48E9-8F0A-D2715C438E50}" destId="{12D42C96-1427-46E3-9D1E-A82CA2A9BA76}" srcOrd="1" destOrd="0" presId="urn:microsoft.com/office/officeart/2005/8/layout/list1"/>
    <dgm:cxn modelId="{9391C514-B54B-476A-8D00-152BAE8DD907}" type="presOf" srcId="{3CDE2E04-0538-42BB-830A-A9696370CBCE}" destId="{C2DEF7B2-62A3-41E4-9EC2-3D322238F622}" srcOrd="0" destOrd="0" presId="urn:microsoft.com/office/officeart/2005/8/layout/list1"/>
    <dgm:cxn modelId="{383C7820-D3D8-490A-ADF8-3EA6E0B1D101}" srcId="{88B8EBF2-1C55-4D07-920C-253FDB92F63B}" destId="{4424952D-FEBA-42A8-990E-5EDDF3DF7CC9}" srcOrd="2" destOrd="0" parTransId="{4763268F-4BA2-49CB-95B4-AAACD60B0417}" sibTransId="{748A1C34-AE08-4F6E-A768-CFA5FF99BD6C}"/>
    <dgm:cxn modelId="{3F9F292D-FD29-40E7-93D7-9A2B68984B16}" type="presOf" srcId="{18CB9BB0-9882-4CA2-8CB3-20F2A5EE99FB}" destId="{41A214AB-EA18-491D-AAF0-3EC8B33F3202}" srcOrd="0" destOrd="0" presId="urn:microsoft.com/office/officeart/2005/8/layout/list1"/>
    <dgm:cxn modelId="{FAA2143A-C667-4808-B9A3-DF716AF7C7EE}" type="presOf" srcId="{4B4C558D-F95F-48E9-8F0A-D2715C438E50}" destId="{9978A122-47DD-4CC9-AFA9-D0200EE77563}" srcOrd="0" destOrd="0" presId="urn:microsoft.com/office/officeart/2005/8/layout/list1"/>
    <dgm:cxn modelId="{0C00CC41-DD9D-4AE9-A6DA-92A71573727D}" type="presOf" srcId="{90BDB2AC-6926-4458-ACD1-4B67A044AE14}" destId="{5C19F9A6-A20C-4510-B781-84DDADDCFC11}" srcOrd="0" destOrd="0" presId="urn:microsoft.com/office/officeart/2005/8/layout/list1"/>
    <dgm:cxn modelId="{FAD98066-B2C3-47E0-BF52-9F85E40D1AB1}" srcId="{88B8EBF2-1C55-4D07-920C-253FDB92F63B}" destId="{90BDB2AC-6926-4458-ACD1-4B67A044AE14}" srcOrd="1" destOrd="0" parTransId="{18E4DB2E-2A73-4A72-BA2B-72434ED836B4}" sibTransId="{CCE9ABDA-72B5-40BE-BF15-38B8AD4F2DBB}"/>
    <dgm:cxn modelId="{6CC93751-8064-4A25-82D1-812802018536}" srcId="{88B8EBF2-1C55-4D07-920C-253FDB92F63B}" destId="{A2C30D34-99BA-463E-B981-6451D77CD52A}" srcOrd="3" destOrd="0" parTransId="{24DBD49A-802C-4B30-B6BA-1725BB8909A7}" sibTransId="{C2E551C3-31DC-4277-8A58-C7BFAB3E49D6}"/>
    <dgm:cxn modelId="{2893BB78-A2A8-4F6E-A312-AC53C1F2DB36}" type="presOf" srcId="{88B8EBF2-1C55-4D07-920C-253FDB92F63B}" destId="{8944186B-20B2-492B-A19F-D87059308920}" srcOrd="0" destOrd="0" presId="urn:microsoft.com/office/officeart/2005/8/layout/list1"/>
    <dgm:cxn modelId="{FC59D47E-90A4-4BEF-9817-A962DCBD8A76}" type="presOf" srcId="{3CDE2E04-0538-42BB-830A-A9696370CBCE}" destId="{49FF6283-CA73-4B92-AF0D-42EC2E9074E6}" srcOrd="1" destOrd="0" presId="urn:microsoft.com/office/officeart/2005/8/layout/list1"/>
    <dgm:cxn modelId="{AB8A7280-F300-433F-97AD-12DE88CE3F79}" srcId="{88B8EBF2-1C55-4D07-920C-253FDB92F63B}" destId="{4B4C558D-F95F-48E9-8F0A-D2715C438E50}" srcOrd="0" destOrd="0" parTransId="{AFC40628-0450-4F18-9841-335207284B5E}" sibTransId="{9DB16D49-4A37-4A04-87A2-FD303D3389A8}"/>
    <dgm:cxn modelId="{F92E0BAE-45E5-43DC-9494-A01026CD0812}" type="presOf" srcId="{18CB9BB0-9882-4CA2-8CB3-20F2A5EE99FB}" destId="{4D52BC7F-F584-4386-A2FD-4B7C8E6371D6}" srcOrd="1" destOrd="0" presId="urn:microsoft.com/office/officeart/2005/8/layout/list1"/>
    <dgm:cxn modelId="{6AA94DC3-0B2C-490F-A09D-C1B490823728}" srcId="{88B8EBF2-1C55-4D07-920C-253FDB92F63B}" destId="{3CDE2E04-0538-42BB-830A-A9696370CBCE}" srcOrd="4" destOrd="0" parTransId="{FAD6F4E8-8A0D-4ACA-AEB0-DEAE38AFB9E4}" sibTransId="{5569FC8D-B11A-4029-898D-61415A4B293B}"/>
    <dgm:cxn modelId="{1C1765C5-4ECB-46D4-BFFE-DCF1B3BAA846}" srcId="{88B8EBF2-1C55-4D07-920C-253FDB92F63B}" destId="{18CB9BB0-9882-4CA2-8CB3-20F2A5EE99FB}" srcOrd="5" destOrd="0" parTransId="{614D02AD-8659-464A-B4EA-2429E445495F}" sibTransId="{3C02AE63-A8B1-4827-9236-7F905EB8568C}"/>
    <dgm:cxn modelId="{B5D1FBDB-9953-4E11-8B97-7BE68E93E942}" type="presOf" srcId="{90BDB2AC-6926-4458-ACD1-4B67A044AE14}" destId="{40BF232D-E985-4167-841D-51920EB187EE}" srcOrd="1" destOrd="0" presId="urn:microsoft.com/office/officeart/2005/8/layout/list1"/>
    <dgm:cxn modelId="{DA43BFEC-ECF7-4905-A001-4AE318B31E23}" type="presOf" srcId="{4424952D-FEBA-42A8-990E-5EDDF3DF7CC9}" destId="{C4BEE015-CDC7-40CC-897B-C8DABDD45840}" srcOrd="0" destOrd="0" presId="urn:microsoft.com/office/officeart/2005/8/layout/list1"/>
    <dgm:cxn modelId="{EEC32BEF-DCC1-4020-88B9-2CD0FA42B265}" type="presOf" srcId="{A2C30D34-99BA-463E-B981-6451D77CD52A}" destId="{664C98A7-E2A3-4296-A807-6CE53CE7A232}" srcOrd="0" destOrd="0" presId="urn:microsoft.com/office/officeart/2005/8/layout/list1"/>
    <dgm:cxn modelId="{4A7711F2-7069-4C2F-A84C-5A88C005FB68}" type="presOf" srcId="{A2C30D34-99BA-463E-B981-6451D77CD52A}" destId="{42961461-3071-4405-8860-3960C52E3CB3}" srcOrd="1" destOrd="0" presId="urn:microsoft.com/office/officeart/2005/8/layout/list1"/>
    <dgm:cxn modelId="{2ACCD0F7-EF5B-4D59-9070-7FEA0E662AE6}" type="presOf" srcId="{4424952D-FEBA-42A8-990E-5EDDF3DF7CC9}" destId="{6C2AF424-52F0-4D7A-B333-9246FB1BE2B4}" srcOrd="1" destOrd="0" presId="urn:microsoft.com/office/officeart/2005/8/layout/list1"/>
    <dgm:cxn modelId="{7843A9BE-8644-4B65-8E9A-FACBB0C6FD64}" type="presParOf" srcId="{8944186B-20B2-492B-A19F-D87059308920}" destId="{6996520D-BB00-436A-BA47-7B9B4A4747AB}" srcOrd="0" destOrd="0" presId="urn:microsoft.com/office/officeart/2005/8/layout/list1"/>
    <dgm:cxn modelId="{CEA70638-5C48-4094-BD22-BE33839F24BB}" type="presParOf" srcId="{6996520D-BB00-436A-BA47-7B9B4A4747AB}" destId="{9978A122-47DD-4CC9-AFA9-D0200EE77563}" srcOrd="0" destOrd="0" presId="urn:microsoft.com/office/officeart/2005/8/layout/list1"/>
    <dgm:cxn modelId="{957829B2-5C39-4C11-9723-2A0695C048BE}" type="presParOf" srcId="{6996520D-BB00-436A-BA47-7B9B4A4747AB}" destId="{12D42C96-1427-46E3-9D1E-A82CA2A9BA76}" srcOrd="1" destOrd="0" presId="urn:microsoft.com/office/officeart/2005/8/layout/list1"/>
    <dgm:cxn modelId="{BFF65237-BD9F-4001-AC23-CAB64444AEAE}" type="presParOf" srcId="{8944186B-20B2-492B-A19F-D87059308920}" destId="{F45DB094-1AB1-4E26-90E8-14AFBDC8F4C4}" srcOrd="1" destOrd="0" presId="urn:microsoft.com/office/officeart/2005/8/layout/list1"/>
    <dgm:cxn modelId="{5369AC24-9AF0-42F9-9EB8-057B5C81FE74}" type="presParOf" srcId="{8944186B-20B2-492B-A19F-D87059308920}" destId="{B89CA684-3943-449E-8FAB-54D68A7746E5}" srcOrd="2" destOrd="0" presId="urn:microsoft.com/office/officeart/2005/8/layout/list1"/>
    <dgm:cxn modelId="{D40E9B80-C233-40B6-BC5E-D603CD78BD34}" type="presParOf" srcId="{8944186B-20B2-492B-A19F-D87059308920}" destId="{5732E63F-842C-4265-BBEE-147CD31F7B8F}" srcOrd="3" destOrd="0" presId="urn:microsoft.com/office/officeart/2005/8/layout/list1"/>
    <dgm:cxn modelId="{DC38330C-CF93-464A-A136-0256DE584A14}" type="presParOf" srcId="{8944186B-20B2-492B-A19F-D87059308920}" destId="{49F4EB8D-4EC9-49E5-8C8C-46CBB6EA0C06}" srcOrd="4" destOrd="0" presId="urn:microsoft.com/office/officeart/2005/8/layout/list1"/>
    <dgm:cxn modelId="{4E1C7F5B-68BF-4A98-B590-77CBB1905667}" type="presParOf" srcId="{49F4EB8D-4EC9-49E5-8C8C-46CBB6EA0C06}" destId="{5C19F9A6-A20C-4510-B781-84DDADDCFC11}" srcOrd="0" destOrd="0" presId="urn:microsoft.com/office/officeart/2005/8/layout/list1"/>
    <dgm:cxn modelId="{3682107C-5DD7-4AE8-9CAC-4CD3280E6A8D}" type="presParOf" srcId="{49F4EB8D-4EC9-49E5-8C8C-46CBB6EA0C06}" destId="{40BF232D-E985-4167-841D-51920EB187EE}" srcOrd="1" destOrd="0" presId="urn:microsoft.com/office/officeart/2005/8/layout/list1"/>
    <dgm:cxn modelId="{AE4F5A79-AA2C-4C92-B879-6FB08076EABF}" type="presParOf" srcId="{8944186B-20B2-492B-A19F-D87059308920}" destId="{E9ABAF89-A5AA-4C6B-AB8C-F1D0DC565D68}" srcOrd="5" destOrd="0" presId="urn:microsoft.com/office/officeart/2005/8/layout/list1"/>
    <dgm:cxn modelId="{720757AF-BE62-4956-A7CA-98BCB28E7EA5}" type="presParOf" srcId="{8944186B-20B2-492B-A19F-D87059308920}" destId="{DCE992FF-69C4-4437-810F-1035489F9095}" srcOrd="6" destOrd="0" presId="urn:microsoft.com/office/officeart/2005/8/layout/list1"/>
    <dgm:cxn modelId="{F6B0E3B5-4097-43DF-9FEC-9411F7729A75}" type="presParOf" srcId="{8944186B-20B2-492B-A19F-D87059308920}" destId="{4B62E222-6F17-46B7-BE93-94624CBCB883}" srcOrd="7" destOrd="0" presId="urn:microsoft.com/office/officeart/2005/8/layout/list1"/>
    <dgm:cxn modelId="{25F88033-E255-4393-94B1-E97A4A992D14}" type="presParOf" srcId="{8944186B-20B2-492B-A19F-D87059308920}" destId="{67825C1F-1E68-43C4-843B-2A5C79F04031}" srcOrd="8" destOrd="0" presId="urn:microsoft.com/office/officeart/2005/8/layout/list1"/>
    <dgm:cxn modelId="{6B416F70-F744-459E-B889-87A783E7996C}" type="presParOf" srcId="{67825C1F-1E68-43C4-843B-2A5C79F04031}" destId="{C4BEE015-CDC7-40CC-897B-C8DABDD45840}" srcOrd="0" destOrd="0" presId="urn:microsoft.com/office/officeart/2005/8/layout/list1"/>
    <dgm:cxn modelId="{D60EE2DE-F808-45E5-B67D-EF4824C982B5}" type="presParOf" srcId="{67825C1F-1E68-43C4-843B-2A5C79F04031}" destId="{6C2AF424-52F0-4D7A-B333-9246FB1BE2B4}" srcOrd="1" destOrd="0" presId="urn:microsoft.com/office/officeart/2005/8/layout/list1"/>
    <dgm:cxn modelId="{469D9308-7F6E-45BB-BE76-8E9F5F296DC5}" type="presParOf" srcId="{8944186B-20B2-492B-A19F-D87059308920}" destId="{9DBFEDDB-7085-4F06-B28E-C11BC1F15A69}" srcOrd="9" destOrd="0" presId="urn:microsoft.com/office/officeart/2005/8/layout/list1"/>
    <dgm:cxn modelId="{3879B9DD-4FEF-4FD9-AF35-FDD702C848E1}" type="presParOf" srcId="{8944186B-20B2-492B-A19F-D87059308920}" destId="{A2D42B81-1683-40EA-BAF8-BCBC5F7FEADE}" srcOrd="10" destOrd="0" presId="urn:microsoft.com/office/officeart/2005/8/layout/list1"/>
    <dgm:cxn modelId="{835191B5-AD97-4966-91B1-01AEB1F94C9C}" type="presParOf" srcId="{8944186B-20B2-492B-A19F-D87059308920}" destId="{E7A6B794-3DEC-44CA-A905-5DF2BEDBC6C0}" srcOrd="11" destOrd="0" presId="urn:microsoft.com/office/officeart/2005/8/layout/list1"/>
    <dgm:cxn modelId="{FD285C1B-4523-4B3E-BBB1-AEFEF134BA43}" type="presParOf" srcId="{8944186B-20B2-492B-A19F-D87059308920}" destId="{CBB62E7D-7E55-41F9-A20C-7D02F1444914}" srcOrd="12" destOrd="0" presId="urn:microsoft.com/office/officeart/2005/8/layout/list1"/>
    <dgm:cxn modelId="{85465DAF-07D9-413A-B793-20DD06E3EFA4}" type="presParOf" srcId="{CBB62E7D-7E55-41F9-A20C-7D02F1444914}" destId="{664C98A7-E2A3-4296-A807-6CE53CE7A232}" srcOrd="0" destOrd="0" presId="urn:microsoft.com/office/officeart/2005/8/layout/list1"/>
    <dgm:cxn modelId="{A7FCC1DA-0AB5-43B4-9F26-FC5EFD5B3764}" type="presParOf" srcId="{CBB62E7D-7E55-41F9-A20C-7D02F1444914}" destId="{42961461-3071-4405-8860-3960C52E3CB3}" srcOrd="1" destOrd="0" presId="urn:microsoft.com/office/officeart/2005/8/layout/list1"/>
    <dgm:cxn modelId="{2C361DF5-8AA7-4614-81BD-F80DA3DA247C}" type="presParOf" srcId="{8944186B-20B2-492B-A19F-D87059308920}" destId="{8301C76A-223D-4513-9237-257FF11BB996}" srcOrd="13" destOrd="0" presId="urn:microsoft.com/office/officeart/2005/8/layout/list1"/>
    <dgm:cxn modelId="{0492BBD3-558D-4851-841F-AFFAAF67B326}" type="presParOf" srcId="{8944186B-20B2-492B-A19F-D87059308920}" destId="{06A7FA26-0F8C-4270-8164-6AEF2272D975}" srcOrd="14" destOrd="0" presId="urn:microsoft.com/office/officeart/2005/8/layout/list1"/>
    <dgm:cxn modelId="{5843BF50-4D4D-4ACC-9F0A-58EDAE1F7011}" type="presParOf" srcId="{8944186B-20B2-492B-A19F-D87059308920}" destId="{06BA0B30-E990-4981-8198-6F1BFD1F1E8F}" srcOrd="15" destOrd="0" presId="urn:microsoft.com/office/officeart/2005/8/layout/list1"/>
    <dgm:cxn modelId="{4793C004-D356-4922-B5DB-9B1DC6C25EFE}" type="presParOf" srcId="{8944186B-20B2-492B-A19F-D87059308920}" destId="{1BA993C4-36A9-40A8-A2B6-C7224E93D54D}" srcOrd="16" destOrd="0" presId="urn:microsoft.com/office/officeart/2005/8/layout/list1"/>
    <dgm:cxn modelId="{3F06F3AA-FB6B-45FE-81C9-1B2031A8B059}" type="presParOf" srcId="{1BA993C4-36A9-40A8-A2B6-C7224E93D54D}" destId="{C2DEF7B2-62A3-41E4-9EC2-3D322238F622}" srcOrd="0" destOrd="0" presId="urn:microsoft.com/office/officeart/2005/8/layout/list1"/>
    <dgm:cxn modelId="{C451CDA3-3EBF-4C08-8B3B-D18934F08769}" type="presParOf" srcId="{1BA993C4-36A9-40A8-A2B6-C7224E93D54D}" destId="{49FF6283-CA73-4B92-AF0D-42EC2E9074E6}" srcOrd="1" destOrd="0" presId="urn:microsoft.com/office/officeart/2005/8/layout/list1"/>
    <dgm:cxn modelId="{2C38CCD8-D2F3-49F3-8E54-BAB0E0DF0D16}" type="presParOf" srcId="{8944186B-20B2-492B-A19F-D87059308920}" destId="{46C1E7B5-5F2E-4881-9F0E-E6D8A9619943}" srcOrd="17" destOrd="0" presId="urn:microsoft.com/office/officeart/2005/8/layout/list1"/>
    <dgm:cxn modelId="{3EAD0D92-60F9-4F77-BB15-CA73BEE50904}" type="presParOf" srcId="{8944186B-20B2-492B-A19F-D87059308920}" destId="{79BC7593-E679-4B22-B1E3-66CC68BE0F67}" srcOrd="18" destOrd="0" presId="urn:microsoft.com/office/officeart/2005/8/layout/list1"/>
    <dgm:cxn modelId="{6BE47C1B-3BC7-43A5-BF71-53DD17CE863E}" type="presParOf" srcId="{8944186B-20B2-492B-A19F-D87059308920}" destId="{DAA3DB81-698C-4548-B42B-9DB2F150D306}" srcOrd="19" destOrd="0" presId="urn:microsoft.com/office/officeart/2005/8/layout/list1"/>
    <dgm:cxn modelId="{73AB1261-7410-4B8E-88CF-EA3FCADD5429}" type="presParOf" srcId="{8944186B-20B2-492B-A19F-D87059308920}" destId="{42445C90-0624-4D31-B6A6-FB92729C030C}" srcOrd="20" destOrd="0" presId="urn:microsoft.com/office/officeart/2005/8/layout/list1"/>
    <dgm:cxn modelId="{293D345B-7203-4B5C-ADB2-AC152B28276C}" type="presParOf" srcId="{42445C90-0624-4D31-B6A6-FB92729C030C}" destId="{41A214AB-EA18-491D-AAF0-3EC8B33F3202}" srcOrd="0" destOrd="0" presId="urn:microsoft.com/office/officeart/2005/8/layout/list1"/>
    <dgm:cxn modelId="{36EFC6A2-BA3E-44DD-A666-80DBE9E08F8B}" type="presParOf" srcId="{42445C90-0624-4D31-B6A6-FB92729C030C}" destId="{4D52BC7F-F584-4386-A2FD-4B7C8E6371D6}" srcOrd="1" destOrd="0" presId="urn:microsoft.com/office/officeart/2005/8/layout/list1"/>
    <dgm:cxn modelId="{8206B92A-AA39-441B-818C-2D42562821E2}" type="presParOf" srcId="{8944186B-20B2-492B-A19F-D87059308920}" destId="{A6F8549E-2821-427E-BC70-5D2272A89EAD}" srcOrd="21" destOrd="0" presId="urn:microsoft.com/office/officeart/2005/8/layout/list1"/>
    <dgm:cxn modelId="{D6A97338-4376-40AC-969F-9862251159C7}" type="presParOf" srcId="{8944186B-20B2-492B-A19F-D87059308920}" destId="{0691849F-7646-48B8-A4A9-27B9FD417AE2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9CA684-3943-449E-8FAB-54D68A7746E5}">
      <dsp:nvSpPr>
        <dsp:cNvPr id="0" name=""/>
        <dsp:cNvSpPr/>
      </dsp:nvSpPr>
      <dsp:spPr>
        <a:xfrm>
          <a:off x="0" y="277748"/>
          <a:ext cx="10574572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D42C96-1427-46E3-9D1E-A82CA2A9BA76}">
      <dsp:nvSpPr>
        <dsp:cNvPr id="0" name=""/>
        <dsp:cNvSpPr/>
      </dsp:nvSpPr>
      <dsp:spPr>
        <a:xfrm>
          <a:off x="528728" y="41588"/>
          <a:ext cx="740220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786" tIns="0" rIns="279786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150" sz="1600" kern="1200" dirty="0"/>
            <a:t>Regenerative Payload</a:t>
          </a:r>
          <a:endParaRPr lang="en-US" sz="1600" kern="1200" dirty="0"/>
        </a:p>
      </dsp:txBody>
      <dsp:txXfrm>
        <a:off x="551785" y="64645"/>
        <a:ext cx="7356086" cy="426206"/>
      </dsp:txXfrm>
    </dsp:sp>
    <dsp:sp modelId="{DCE992FF-69C4-4437-810F-1035489F9095}">
      <dsp:nvSpPr>
        <dsp:cNvPr id="0" name=""/>
        <dsp:cNvSpPr/>
      </dsp:nvSpPr>
      <dsp:spPr>
        <a:xfrm>
          <a:off x="0" y="1003508"/>
          <a:ext cx="10574572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BF232D-E985-4167-841D-51920EB187EE}">
      <dsp:nvSpPr>
        <dsp:cNvPr id="0" name=""/>
        <dsp:cNvSpPr/>
      </dsp:nvSpPr>
      <dsp:spPr>
        <a:xfrm>
          <a:off x="528728" y="767349"/>
          <a:ext cx="740220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786" tIns="0" rIns="279786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Store and Forward</a:t>
          </a:r>
        </a:p>
      </dsp:txBody>
      <dsp:txXfrm>
        <a:off x="551785" y="790406"/>
        <a:ext cx="7356086" cy="426206"/>
      </dsp:txXfrm>
    </dsp:sp>
    <dsp:sp modelId="{A2D42B81-1683-40EA-BAF8-BCBC5F7FEADE}">
      <dsp:nvSpPr>
        <dsp:cNvPr id="0" name=""/>
        <dsp:cNvSpPr/>
      </dsp:nvSpPr>
      <dsp:spPr>
        <a:xfrm>
          <a:off x="0" y="1729268"/>
          <a:ext cx="10574572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2AF424-52F0-4D7A-B333-9246FB1BE2B4}">
      <dsp:nvSpPr>
        <dsp:cNvPr id="0" name=""/>
        <dsp:cNvSpPr/>
      </dsp:nvSpPr>
      <dsp:spPr>
        <a:xfrm>
          <a:off x="528728" y="1493108"/>
          <a:ext cx="740220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786" tIns="0" rIns="279786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150" sz="1600" kern="1200" dirty="0"/>
            <a:t>UE-Sat-UE Communication</a:t>
          </a:r>
          <a:endParaRPr lang="en-US" sz="1600" kern="1200" dirty="0"/>
        </a:p>
      </dsp:txBody>
      <dsp:txXfrm>
        <a:off x="551785" y="1516165"/>
        <a:ext cx="7356086" cy="426206"/>
      </dsp:txXfrm>
    </dsp:sp>
    <dsp:sp modelId="{06A7FA26-0F8C-4270-8164-6AEF2272D975}">
      <dsp:nvSpPr>
        <dsp:cNvPr id="0" name=""/>
        <dsp:cNvSpPr/>
      </dsp:nvSpPr>
      <dsp:spPr>
        <a:xfrm>
          <a:off x="0" y="2455028"/>
          <a:ext cx="10574572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961461-3071-4405-8860-3960C52E3CB3}">
      <dsp:nvSpPr>
        <dsp:cNvPr id="0" name=""/>
        <dsp:cNvSpPr/>
      </dsp:nvSpPr>
      <dsp:spPr>
        <a:xfrm>
          <a:off x="528728" y="2218868"/>
          <a:ext cx="740220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786" tIns="0" rIns="279786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GNSS Independent operation</a:t>
          </a:r>
        </a:p>
      </dsp:txBody>
      <dsp:txXfrm>
        <a:off x="551785" y="2241925"/>
        <a:ext cx="7356086" cy="426206"/>
      </dsp:txXfrm>
    </dsp:sp>
    <dsp:sp modelId="{79BC7593-E679-4B22-B1E3-66CC68BE0F67}">
      <dsp:nvSpPr>
        <dsp:cNvPr id="0" name=""/>
        <dsp:cNvSpPr/>
      </dsp:nvSpPr>
      <dsp:spPr>
        <a:xfrm>
          <a:off x="0" y="3180789"/>
          <a:ext cx="10574572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FF6283-CA73-4B92-AF0D-42EC2E9074E6}">
      <dsp:nvSpPr>
        <dsp:cNvPr id="0" name=""/>
        <dsp:cNvSpPr/>
      </dsp:nvSpPr>
      <dsp:spPr>
        <a:xfrm>
          <a:off x="528728" y="2944629"/>
          <a:ext cx="740220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786" tIns="0" rIns="279786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5GC supporting IoT NTN</a:t>
          </a:r>
        </a:p>
      </dsp:txBody>
      <dsp:txXfrm>
        <a:off x="551785" y="2967686"/>
        <a:ext cx="7356086" cy="426206"/>
      </dsp:txXfrm>
    </dsp:sp>
    <dsp:sp modelId="{0691849F-7646-48B8-A4A9-27B9FD417AE2}">
      <dsp:nvSpPr>
        <dsp:cNvPr id="0" name=""/>
        <dsp:cNvSpPr/>
      </dsp:nvSpPr>
      <dsp:spPr>
        <a:xfrm>
          <a:off x="0" y="3906549"/>
          <a:ext cx="10574572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52BC7F-F584-4386-A2FD-4B7C8E6371D6}">
      <dsp:nvSpPr>
        <dsp:cNvPr id="0" name=""/>
        <dsp:cNvSpPr/>
      </dsp:nvSpPr>
      <dsp:spPr>
        <a:xfrm>
          <a:off x="528728" y="3670389"/>
          <a:ext cx="7402200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786" tIns="0" rIns="279786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150" sz="1600" kern="1200" dirty="0"/>
            <a:t>Quality of Service management for NTN systems</a:t>
          </a:r>
          <a:endParaRPr lang="en-US" sz="1600" kern="1200" dirty="0"/>
        </a:p>
      </dsp:txBody>
      <dsp:txXfrm>
        <a:off x="551785" y="3693446"/>
        <a:ext cx="7356086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TSG SA Rel-19 Workshop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Taipei, June 13 – 14,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0"/>
            <a:ext cx="21907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SWS-230024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OQ Technology's views on NTN service and architecture evolution in Rel-19</a:t>
            </a:r>
            <a:endParaRPr lang="en-GB" altLang="en-US" sz="40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OQ Technology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OQTEC’s Prioritized Rel-19 Topics</a:t>
            </a: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B6376111-0CFB-9F86-52B2-002B3FA6FB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1637754"/>
              </p:ext>
            </p:extLst>
          </p:nvPr>
        </p:nvGraphicFramePr>
        <p:xfrm>
          <a:off x="779228" y="1825625"/>
          <a:ext cx="10574572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150" dirty="0"/>
              <a:t>1.	</a:t>
            </a:r>
            <a:r>
              <a:rPr lang="en-US" dirty="0"/>
              <a:t>Regenerative payload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AADF7-AC1A-5326-734A-EAB83ABA0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150" dirty="0"/>
              <a:t> </a:t>
            </a:r>
            <a:r>
              <a:rPr lang="en-US" dirty="0"/>
              <a:t>Regenerative payload generic architecture study</a:t>
            </a:r>
            <a:r>
              <a:rPr lang="en-150" dirty="0"/>
              <a:t>:</a:t>
            </a:r>
          </a:p>
          <a:p>
            <a:pPr lvl="1"/>
            <a:r>
              <a:rPr lang="en-150" sz="2000" dirty="0"/>
              <a:t>M</a:t>
            </a:r>
            <a:r>
              <a:rPr lang="en-US" sz="2000" dirty="0"/>
              <a:t>minimum necessary set of 3GPP core network functions to be embedded in the satellite.</a:t>
            </a:r>
            <a:endParaRPr lang="en-US" sz="900" dirty="0"/>
          </a:p>
          <a:p>
            <a:pPr lvl="1">
              <a:lnSpc>
                <a:spcPct val="100000"/>
              </a:lnSpc>
            </a:pPr>
            <a:r>
              <a:rPr lang="en-150" sz="2000" dirty="0"/>
              <a:t>C</a:t>
            </a:r>
            <a:r>
              <a:rPr lang="en-US" sz="2000" dirty="0"/>
              <a:t>ore network impacts on interfaces, protocols of having </a:t>
            </a:r>
            <a:r>
              <a:rPr lang="en-150" sz="2000" dirty="0"/>
              <a:t> lightweight </a:t>
            </a:r>
            <a:r>
              <a:rPr lang="en-US" sz="2000" dirty="0"/>
              <a:t>embedded 3GPP functions</a:t>
            </a:r>
            <a:r>
              <a:rPr lang="en-150" sz="2000" dirty="0"/>
              <a:t>.</a:t>
            </a:r>
            <a:endParaRPr lang="en-US" sz="2000" dirty="0">
              <a:cs typeface="Calibri"/>
            </a:endParaRPr>
          </a:p>
          <a:p>
            <a:pPr lvl="1">
              <a:lnSpc>
                <a:spcPct val="100000"/>
              </a:lnSpc>
            </a:pPr>
            <a:r>
              <a:rPr lang="en-US" sz="2000" dirty="0">
                <a:cs typeface="Calibri"/>
              </a:rPr>
              <a:t>UEs Authentication.</a:t>
            </a:r>
            <a:endParaRPr lang="en-US" sz="2000" dirty="0"/>
          </a:p>
          <a:p>
            <a:pPr lvl="1">
              <a:lnSpc>
                <a:spcPct val="100000"/>
              </a:lnSpc>
            </a:pPr>
            <a:r>
              <a:rPr lang="en-US" sz="2000" dirty="0"/>
              <a:t>Goal is to support:  </a:t>
            </a:r>
          </a:p>
          <a:p>
            <a:pPr lvl="2"/>
            <a:r>
              <a:rPr lang="en-US" sz="16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Delay sensitive and/or delay tolerant service</a:t>
            </a:r>
            <a:r>
              <a:rPr lang="en-150" sz="16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</a:t>
            </a:r>
            <a:endParaRPr lang="en-US" sz="1600" kern="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16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Reduced user and/or control plane latency</a:t>
            </a:r>
            <a:r>
              <a:rPr lang="en-150" sz="16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</a:t>
            </a:r>
            <a:endParaRPr lang="en-US" sz="1600" kern="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2"/>
            <a:r>
              <a:rPr lang="en-GB" sz="16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Unicast, multicast and broadcast</a:t>
            </a:r>
            <a:r>
              <a:rPr lang="en-150" sz="16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</a:t>
            </a:r>
            <a:endParaRPr lang="en-GB" sz="1600" kern="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2"/>
            <a:r>
              <a:rPr lang="en-GB" sz="16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Edge computing on board</a:t>
            </a:r>
            <a:r>
              <a:rPr lang="en-150" sz="1600" kern="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</a:t>
            </a:r>
            <a:endParaRPr lang="en-GB" sz="1600" kern="1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buNone/>
            </a:pPr>
            <a:endParaRPr lang="en-US" sz="900" dirty="0"/>
          </a:p>
          <a:p>
            <a:pPr lvl="1">
              <a:lnSpc>
                <a:spcPct val="100000"/>
              </a:lnSpc>
            </a:pPr>
            <a:r>
              <a:rPr lang="en-US" sz="2000" b="1" dirty="0"/>
              <a:t>NOTE: </a:t>
            </a:r>
            <a:r>
              <a:rPr lang="en-US" sz="2000" dirty="0"/>
              <a:t>ISL assumed but not mandatory</a:t>
            </a:r>
            <a:endParaRPr lang="en-150" sz="2000" dirty="0"/>
          </a:p>
          <a:p>
            <a:pPr lvl="1">
              <a:lnSpc>
                <a:spcPct val="100000"/>
              </a:lnSpc>
            </a:pPr>
            <a:r>
              <a:rPr lang="en-150" sz="2000" b="1" dirty="0"/>
              <a:t>FOCUS</a:t>
            </a:r>
            <a:r>
              <a:rPr lang="en-150" sz="2000" dirty="0"/>
              <a:t>: </a:t>
            </a:r>
            <a:r>
              <a:rPr lang="en-150" sz="2000" i="1" dirty="0"/>
              <a:t>Option1</a:t>
            </a:r>
            <a:r>
              <a:rPr lang="en-150" sz="2000" dirty="0"/>
              <a:t>(DU onboard, CU on Earth); </a:t>
            </a:r>
            <a:r>
              <a:rPr lang="en-150" sz="2000" i="1" dirty="0"/>
              <a:t>Option2</a:t>
            </a:r>
            <a:r>
              <a:rPr lang="en-150" sz="2000" dirty="0"/>
              <a:t>: (Fully regenerative with/without ISL);</a:t>
            </a:r>
            <a:endParaRPr lang="en-US" sz="20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31917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150" dirty="0"/>
              <a:t>2.	</a:t>
            </a:r>
            <a:r>
              <a:rPr lang="en-GB" altLang="en-US" dirty="0"/>
              <a:t> S&amp;F operation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AADF7-AC1A-5326-734A-EAB83ABA0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150" dirty="0"/>
              <a:t> </a:t>
            </a:r>
            <a:r>
              <a:rPr lang="en-US" dirty="0"/>
              <a:t>Store and Forward</a:t>
            </a:r>
            <a:r>
              <a:rPr lang="en-150" dirty="0"/>
              <a:t> study impacts on </a:t>
            </a:r>
            <a:r>
              <a:rPr lang="en-US" sz="2800" dirty="0"/>
              <a:t>interfaces &amp; protocols</a:t>
            </a:r>
            <a:r>
              <a:rPr lang="en-150" dirty="0"/>
              <a:t>:</a:t>
            </a:r>
          </a:p>
          <a:p>
            <a:pPr marL="0" indent="0">
              <a:buNone/>
            </a:pPr>
            <a:endParaRPr lang="en-150" dirty="0"/>
          </a:p>
          <a:p>
            <a:pPr lvl="1"/>
            <a:r>
              <a:rPr lang="en-150" sz="2400" dirty="0"/>
              <a:t>UEs Authentication when the feeder link is unavailable; </a:t>
            </a:r>
          </a:p>
          <a:p>
            <a:pPr lvl="1"/>
            <a:r>
              <a:rPr lang="en-US" sz="2400" dirty="0"/>
              <a:t>Store user data on satellite when feeder link is unavailable and forward when the feeder link is available</a:t>
            </a:r>
            <a:r>
              <a:rPr lang="en-150" sz="2400" dirty="0"/>
              <a:t>;</a:t>
            </a:r>
          </a:p>
          <a:p>
            <a:pPr lvl="1"/>
            <a:r>
              <a:rPr lang="en-US" sz="2400" dirty="0"/>
              <a:t>Mobility and paging optimization</a:t>
            </a:r>
            <a:r>
              <a:rPr lang="en-150" sz="2400" dirty="0"/>
              <a:t>;</a:t>
            </a:r>
            <a:endParaRPr lang="en-US" sz="2400" dirty="0"/>
          </a:p>
          <a:p>
            <a:pPr lvl="1"/>
            <a:r>
              <a:rPr lang="en-US" sz="2400" dirty="0"/>
              <a:t>New architectural extensions for S&amp;F operation</a:t>
            </a:r>
            <a:endParaRPr lang="en-150" sz="2400" dirty="0"/>
          </a:p>
          <a:p>
            <a:pPr lvl="2"/>
            <a:r>
              <a:rPr lang="en-150" dirty="0"/>
              <a:t>D</a:t>
            </a:r>
            <a:r>
              <a:rPr lang="en-US" dirty="0"/>
              <a:t>istributed satellite-ground EPC/5GC functions</a:t>
            </a:r>
            <a:r>
              <a:rPr lang="en-150" dirty="0"/>
              <a:t>. </a:t>
            </a:r>
          </a:p>
          <a:p>
            <a:pPr lvl="2"/>
            <a:r>
              <a:rPr lang="en-150" dirty="0"/>
              <a:t>EPC/5GC onboard;</a:t>
            </a:r>
            <a:endParaRPr lang="en-US" dirty="0"/>
          </a:p>
          <a:p>
            <a:pPr marL="457200" lvl="1" indent="0">
              <a:buNone/>
            </a:pPr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355363423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150" altLang="en-US" dirty="0"/>
              <a:t>3.	UE-Sat-UE communication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AADF7-AC1A-5326-734A-EAB83ABA0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150" dirty="0"/>
              <a:t> </a:t>
            </a:r>
            <a:r>
              <a:rPr lang="en-US" sz="2800" dirty="0"/>
              <a:t>Study impacts on interfaces &amp; protocols of the </a:t>
            </a:r>
            <a:r>
              <a:rPr lang="en-150" sz="2800" dirty="0"/>
              <a:t>UE-Sat-UE</a:t>
            </a:r>
            <a:r>
              <a:rPr lang="en-150" dirty="0"/>
              <a:t> </a:t>
            </a:r>
            <a:r>
              <a:rPr lang="en-US" sz="2800" dirty="0"/>
              <a:t>communication: </a:t>
            </a:r>
          </a:p>
          <a:p>
            <a:pPr marL="0" indent="0">
              <a:buNone/>
            </a:pPr>
            <a:endParaRPr lang="en-150" dirty="0"/>
          </a:p>
          <a:p>
            <a:pPr lvl="1"/>
            <a:r>
              <a:rPr lang="en-US" dirty="0"/>
              <a:t>S</a:t>
            </a:r>
            <a:r>
              <a:rPr lang="en-150" dirty="0"/>
              <a:t>upport </a:t>
            </a:r>
            <a:r>
              <a:rPr lang="en-150" sz="2400" dirty="0"/>
              <a:t>UE-Sat-UE communication without going to the ground-station;</a:t>
            </a:r>
          </a:p>
          <a:p>
            <a:pPr lvl="1"/>
            <a:r>
              <a:rPr lang="en-150" sz="2400" dirty="0"/>
              <a:t>C</a:t>
            </a:r>
            <a:r>
              <a:rPr lang="en-US" sz="2400" dirty="0"/>
              <a:t>ore network impacts on interfaces, protocols of having </a:t>
            </a:r>
            <a:r>
              <a:rPr lang="en-150" sz="2400" dirty="0"/>
              <a:t>user-plan onboard i.e. UPF;</a:t>
            </a:r>
          </a:p>
          <a:p>
            <a:pPr lvl="1"/>
            <a:r>
              <a:rPr lang="en-150" sz="2400" dirty="0"/>
              <a:t>UEs onboard Authentication;</a:t>
            </a:r>
            <a:endParaRPr lang="en-150" sz="1050" dirty="0"/>
          </a:p>
          <a:p>
            <a:pPr lvl="1"/>
            <a:r>
              <a:rPr lang="en-150" sz="2400" dirty="0"/>
              <a:t>Session management;</a:t>
            </a:r>
            <a:endParaRPr lang="en-US" sz="2400" dirty="0"/>
          </a:p>
          <a:p>
            <a:pPr marL="457200" lvl="1" indent="0">
              <a:buNone/>
            </a:pPr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384552186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150" dirty="0"/>
              <a:t>4.	</a:t>
            </a:r>
            <a:r>
              <a:rPr lang="en-US" dirty="0"/>
              <a:t>GNSS independent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AADF7-AC1A-5326-734A-EAB83ABA0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150" dirty="0"/>
              <a:t> </a:t>
            </a:r>
            <a:r>
              <a:rPr lang="en-US" dirty="0"/>
              <a:t>GNSS independent operation, 5GS</a:t>
            </a:r>
            <a:r>
              <a:rPr lang="en-150" dirty="0"/>
              <a:t>:</a:t>
            </a:r>
          </a:p>
          <a:p>
            <a:pPr marL="0" indent="0">
              <a:buNone/>
            </a:pPr>
            <a:endParaRPr lang="en-150" dirty="0"/>
          </a:p>
          <a:p>
            <a:pPr lvl="1"/>
            <a:r>
              <a:rPr lang="en-150" sz="2400" dirty="0"/>
              <a:t>Enable UE location determination without GNSS system;</a:t>
            </a:r>
          </a:p>
          <a:p>
            <a:pPr lvl="2"/>
            <a:r>
              <a:rPr lang="en-150" dirty="0"/>
              <a:t>For mobile terminals: </a:t>
            </a:r>
            <a:r>
              <a:rPr lang="en-US" sz="2000" dirty="0"/>
              <a:t>using LTE/5G UE positioning methods</a:t>
            </a:r>
            <a:r>
              <a:rPr lang="en-150" sz="2000" dirty="0"/>
              <a:t>;</a:t>
            </a:r>
          </a:p>
          <a:p>
            <a:pPr lvl="2"/>
            <a:r>
              <a:rPr lang="en-150" dirty="0"/>
              <a:t>For stationary terminals: to be preconfigured;</a:t>
            </a:r>
          </a:p>
          <a:p>
            <a:pPr lvl="1"/>
            <a:r>
              <a:rPr lang="en-150" sz="2400" dirty="0"/>
              <a:t>Study impacts on 5GC/EPC of UE location determination;</a:t>
            </a:r>
          </a:p>
          <a:p>
            <a:pPr marL="457200" lvl="1" indent="0">
              <a:buNone/>
            </a:pPr>
            <a:endParaRPr lang="en-150" sz="2400" dirty="0"/>
          </a:p>
        </p:txBody>
      </p:sp>
    </p:spTree>
    <p:extLst>
      <p:ext uri="{BB962C8B-B14F-4D97-AF65-F5344CB8AC3E}">
        <p14:creationId xmlns:p14="http://schemas.microsoft.com/office/powerpoint/2010/main" val="268483474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150" dirty="0"/>
              <a:t>5.	5GC Support for IoT NTN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AADF7-AC1A-5326-734A-EAB83ABA0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150" dirty="0"/>
              <a:t> </a:t>
            </a:r>
            <a:r>
              <a:rPr lang="en-CA" dirty="0"/>
              <a:t>5GC supporting IoT NTN</a:t>
            </a:r>
            <a:r>
              <a:rPr lang="en-150" dirty="0"/>
              <a:t>:</a:t>
            </a:r>
            <a:endParaRPr lang="en-CA" dirty="0"/>
          </a:p>
          <a:p>
            <a:pPr marL="0" indent="0">
              <a:buNone/>
            </a:pPr>
            <a:endParaRPr lang="en-150" dirty="0"/>
          </a:p>
          <a:p>
            <a:pPr lvl="1">
              <a:lnSpc>
                <a:spcPct val="110000"/>
              </a:lnSpc>
            </a:pPr>
            <a:r>
              <a:rPr lang="en-US" sz="2400" dirty="0"/>
              <a:t>Study specific impacts, if any, on interfaces and protocols of 5GC supporting IoT NTN</a:t>
            </a:r>
            <a:endParaRPr lang="en-150" sz="2400" dirty="0"/>
          </a:p>
          <a:p>
            <a:pPr lvl="1">
              <a:lnSpc>
                <a:spcPct val="110000"/>
              </a:lnSpc>
            </a:pPr>
            <a:r>
              <a:rPr lang="en-150" dirty="0"/>
              <a:t>Support integrated NTN-NR and NTN-IoT services</a:t>
            </a:r>
            <a:endParaRPr lang="en-US" sz="1400" dirty="0"/>
          </a:p>
          <a:p>
            <a:pPr lvl="1">
              <a:lnSpc>
                <a:spcPct val="110000"/>
              </a:lnSpc>
            </a:pPr>
            <a:r>
              <a:rPr lang="en-150" sz="2400" b="1" dirty="0"/>
              <a:t>NOTE</a:t>
            </a:r>
            <a:r>
              <a:rPr lang="en-150" sz="2400" dirty="0"/>
              <a:t>: </a:t>
            </a:r>
            <a:r>
              <a:rPr lang="en-US" sz="2400" dirty="0"/>
              <a:t>In Rel-17/Rel-18, NB-IoT is supported by EPC only</a:t>
            </a:r>
            <a:r>
              <a:rPr lang="en-150" sz="2400" dirty="0"/>
              <a:t>;</a:t>
            </a:r>
            <a:endParaRPr lang="en-CA" sz="2400" dirty="0"/>
          </a:p>
          <a:p>
            <a:pPr marL="457200" lvl="1" indent="0">
              <a:buNone/>
            </a:pPr>
            <a:endParaRPr lang="en-150" sz="2400" dirty="0"/>
          </a:p>
        </p:txBody>
      </p:sp>
    </p:spTree>
    <p:extLst>
      <p:ext uri="{BB962C8B-B14F-4D97-AF65-F5344CB8AC3E}">
        <p14:creationId xmlns:p14="http://schemas.microsoft.com/office/powerpoint/2010/main" val="20485711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150" dirty="0"/>
              <a:t>6.	QoS Management for NTN systems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AADF7-AC1A-5326-734A-EAB83ABA0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150" dirty="0"/>
              <a:t> Support flexible QoS </a:t>
            </a:r>
            <a:r>
              <a:rPr lang="en-US" dirty="0"/>
              <a:t>management</a:t>
            </a:r>
            <a:r>
              <a:rPr lang="en-150" dirty="0"/>
              <a:t> for NTN:</a:t>
            </a:r>
            <a:endParaRPr lang="en-CA" dirty="0"/>
          </a:p>
          <a:p>
            <a:pPr marL="0" indent="0">
              <a:buNone/>
            </a:pPr>
            <a:endParaRPr lang="en-150" dirty="0"/>
          </a:p>
          <a:p>
            <a:pPr lvl="1">
              <a:lnSpc>
                <a:spcPct val="110000"/>
              </a:lnSpc>
            </a:pPr>
            <a:r>
              <a:rPr lang="en-US" sz="2400" dirty="0"/>
              <a:t>Stud</a:t>
            </a:r>
            <a:r>
              <a:rPr lang="en-150" dirty="0"/>
              <a:t>y impacts of QoS requirements for NTN systems;</a:t>
            </a:r>
          </a:p>
          <a:p>
            <a:pPr lvl="2">
              <a:lnSpc>
                <a:spcPct val="110000"/>
              </a:lnSpc>
            </a:pPr>
            <a:r>
              <a:rPr lang="en-150" dirty="0"/>
              <a:t>This includes HAPS, LEO, MEO and GEO platforms</a:t>
            </a:r>
          </a:p>
          <a:p>
            <a:pPr lvl="2">
              <a:lnSpc>
                <a:spcPct val="110000"/>
              </a:lnSpc>
            </a:pPr>
            <a:r>
              <a:rPr lang="en-150" dirty="0"/>
              <a:t>Offered services to be supported with flexible QoS requirements (i.e. propagation delay variant between different platforms impact the supported services (texting, low resolution video streaming, etc.))</a:t>
            </a:r>
          </a:p>
          <a:p>
            <a:pPr marL="457200" lvl="1" indent="0">
              <a:buNone/>
            </a:pPr>
            <a:endParaRPr lang="en-150" sz="2400" dirty="0"/>
          </a:p>
        </p:txBody>
      </p:sp>
    </p:spTree>
    <p:extLst>
      <p:ext uri="{BB962C8B-B14F-4D97-AF65-F5344CB8AC3E}">
        <p14:creationId xmlns:p14="http://schemas.microsoft.com/office/powerpoint/2010/main" val="366665371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29B9D-348C-B8B0-BFD3-EDA35DA46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150" dirty="0"/>
              <a:t>Summary</a:t>
            </a:r>
            <a:endParaRPr lang="en-US" dirty="0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CEB75FFD-C6AD-4A95-B585-82FC7DDB92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3215318"/>
              </p:ext>
            </p:extLst>
          </p:nvPr>
        </p:nvGraphicFramePr>
        <p:xfrm>
          <a:off x="838199" y="2148319"/>
          <a:ext cx="10037781" cy="2677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96227">
                  <a:extLst>
                    <a:ext uri="{9D8B030D-6E8A-4147-A177-3AD203B41FA5}">
                      <a16:colId xmlns:a16="http://schemas.microsoft.com/office/drawing/2014/main" val="862222750"/>
                    </a:ext>
                  </a:extLst>
                </a:gridCol>
                <a:gridCol w="2441554">
                  <a:extLst>
                    <a:ext uri="{9D8B030D-6E8A-4147-A177-3AD203B41FA5}">
                      <a16:colId xmlns:a16="http://schemas.microsoft.com/office/drawing/2014/main" val="900669706"/>
                    </a:ext>
                  </a:extLst>
                </a:gridCol>
              </a:tblGrid>
              <a:tr h="380772">
                <a:tc>
                  <a:txBody>
                    <a:bodyPr/>
                    <a:lstStyle/>
                    <a:p>
                      <a:r>
                        <a:rPr lang="en-150" b="0" dirty="0"/>
                        <a:t>Topics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150" b="0" dirty="0"/>
                        <a:t>SA Impacts</a:t>
                      </a:r>
                      <a:endParaRPr 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7639397"/>
                  </a:ext>
                </a:extLst>
              </a:tr>
              <a:tr h="380772">
                <a:tc>
                  <a:txBody>
                    <a:bodyPr/>
                    <a:lstStyle/>
                    <a:p>
                      <a:r>
                        <a:rPr lang="en-150" dirty="0"/>
                        <a:t>Regenerative payload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150" dirty="0"/>
                        <a:t>SA2, SA3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849035"/>
                  </a:ext>
                </a:extLst>
              </a:tr>
              <a:tr h="386873">
                <a:tc>
                  <a:txBody>
                    <a:bodyPr/>
                    <a:lstStyle/>
                    <a:p>
                      <a:r>
                        <a:rPr lang="en-150" dirty="0"/>
                        <a:t>Store and Forward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150" dirty="0"/>
                        <a:t>SA2, SA3, SA5, SA6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825955"/>
                  </a:ext>
                </a:extLst>
              </a:tr>
              <a:tr h="380772">
                <a:tc>
                  <a:txBody>
                    <a:bodyPr/>
                    <a:lstStyle/>
                    <a:p>
                      <a:r>
                        <a:rPr lang="en-150" dirty="0"/>
                        <a:t>UE-Sat-UE communication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150" dirty="0"/>
                        <a:t>SA2, SA3, SA5, SA6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6915365"/>
                  </a:ext>
                </a:extLst>
              </a:tr>
              <a:tr h="386873">
                <a:tc>
                  <a:txBody>
                    <a:bodyPr/>
                    <a:lstStyle/>
                    <a:p>
                      <a:r>
                        <a:rPr lang="en-150" dirty="0"/>
                        <a:t>GNSS Independent operation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150" dirty="0"/>
                        <a:t>SA2, SA6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1924841"/>
                  </a:ext>
                </a:extLst>
              </a:tr>
              <a:tr h="380772">
                <a:tc>
                  <a:txBody>
                    <a:bodyPr/>
                    <a:lstStyle/>
                    <a:p>
                      <a:r>
                        <a:rPr lang="en-150" dirty="0"/>
                        <a:t>5GC support for IoT NTN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150" dirty="0"/>
                        <a:t>SA2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6753522"/>
                  </a:ext>
                </a:extLst>
              </a:tr>
              <a:tr h="380772">
                <a:tc>
                  <a:txBody>
                    <a:bodyPr/>
                    <a:lstStyle/>
                    <a:p>
                      <a:r>
                        <a:rPr lang="en-150" dirty="0"/>
                        <a:t>QoS Management for NTN systems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150" dirty="0"/>
                        <a:t>SA2, SA5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340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655651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EB41913D404994EA874B28C00CDD35F" ma:contentTypeVersion="3" ma:contentTypeDescription="Create a new document." ma:contentTypeScope="" ma:versionID="17b5535aa802a2a8f39b768c20113c71">
  <xsd:schema xmlns:xsd="http://www.w3.org/2001/XMLSchema" xmlns:xs="http://www.w3.org/2001/XMLSchema" xmlns:p="http://schemas.microsoft.com/office/2006/metadata/properties" xmlns:ns2="346f12f1-3703-430c-a8f5-1f86492ecf32" targetNamespace="http://schemas.microsoft.com/office/2006/metadata/properties" ma:root="true" ma:fieldsID="58acd501dffce350e9f40f62e11954d0" ns2:_="">
    <xsd:import namespace="346f12f1-3703-430c-a8f5-1f86492ecf3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6f12f1-3703-430c-a8f5-1f86492ecf3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346f12f1-3703-430c-a8f5-1f86492ecf32"/>
    <ds:schemaRef ds:uri="http://www.w3.org/XML/1998/namespace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F27A3E5-9CDE-47A3-9937-4C1BB2D254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6f12f1-3703-430c-a8f5-1f86492ecf3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5427</TotalTime>
  <Words>492</Words>
  <Application>Microsoft Office PowerPoint</Application>
  <PresentationFormat>Widescreen</PresentationFormat>
  <Paragraphs>73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Office Theme</vt:lpstr>
      <vt:lpstr>OQ Technology's views on NTN service and architecture evolution in Rel-19</vt:lpstr>
      <vt:lpstr>OQTEC’s Prioritized Rel-19 Topics</vt:lpstr>
      <vt:lpstr>1. Regenerative payload</vt:lpstr>
      <vt:lpstr>2.  S&amp;F operation</vt:lpstr>
      <vt:lpstr>3. UE-Sat-UE communication</vt:lpstr>
      <vt:lpstr>4. GNSS independent operation</vt:lpstr>
      <vt:lpstr>5. 5GC Support for IoT NTN</vt:lpstr>
      <vt:lpstr>6. QoS Management for NTN systems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Abdelrahman Astro</dc:creator>
  <cp:keywords>NTN;3GPP;SA</cp:keywords>
  <dc:description>© 3GPP 2018</dc:description>
  <cp:lastModifiedBy>Abdelrahman Astro</cp:lastModifiedBy>
  <cp:revision>605</cp:revision>
  <dcterms:created xsi:type="dcterms:W3CDTF">2010-02-05T13:52:04Z</dcterms:created>
  <dcterms:modified xsi:type="dcterms:W3CDTF">2023-06-12T05:41:58Z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0x010100BEB41913D404994EA874B28C00CDD35F</vt:lpwstr>
  </property>
</Properties>
</file>